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69" r:id="rId3"/>
    <p:sldId id="258" r:id="rId4"/>
    <p:sldId id="260" r:id="rId5"/>
    <p:sldId id="275" r:id="rId6"/>
    <p:sldId id="259" r:id="rId7"/>
    <p:sldId id="270" r:id="rId8"/>
    <p:sldId id="268" r:id="rId9"/>
    <p:sldId id="261" r:id="rId10"/>
    <p:sldId id="262" r:id="rId11"/>
    <p:sldId id="271" r:id="rId12"/>
    <p:sldId id="276" r:id="rId13"/>
    <p:sldId id="263" r:id="rId14"/>
    <p:sldId id="264" r:id="rId15"/>
    <p:sldId id="265" r:id="rId16"/>
    <p:sldId id="267" r:id="rId17"/>
    <p:sldId id="272" r:id="rId18"/>
    <p:sldId id="273" r:id="rId19"/>
    <p:sldId id="266" r:id="rId20"/>
    <p:sldId id="274" r:id="rId21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23"/>
      <p:bold r:id="rId24"/>
      <p:italic r:id="rId25"/>
      <p:boldItalic r:id="rId26"/>
    </p:embeddedFont>
    <p:embeddedFont>
      <p:font typeface="IBM Plex Mono" panose="020B0509050203000203" pitchFamily="49" charset="77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70">
          <p15:clr>
            <a:srgbClr val="747775"/>
          </p15:clr>
        </p15:guide>
        <p15:guide id="2" pos="5590">
          <p15:clr>
            <a:srgbClr val="747775"/>
          </p15:clr>
        </p15:guide>
        <p15:guide id="3" orient="horz" pos="170">
          <p15:clr>
            <a:srgbClr val="747775"/>
          </p15:clr>
        </p15:guide>
        <p15:guide id="4" orient="horz" pos="307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700"/>
  </p:normalViewPr>
  <p:slideViewPr>
    <p:cSldViewPr snapToGrid="0">
      <p:cViewPr varScale="1">
        <p:scale>
          <a:sx n="142" d="100"/>
          <a:sy n="142" d="100"/>
        </p:scale>
        <p:origin x="520" y="168"/>
      </p:cViewPr>
      <p:guideLst>
        <p:guide pos="170"/>
        <p:guide pos="5590"/>
        <p:guide orient="horz" pos="170"/>
        <p:guide orient="horz" pos="30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78bc5fc1c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78bc5fc1c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77b282784c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77b282784c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801aec8b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801aec8b5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801aec8b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7801aec8b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7db5b7ded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77db5b7ded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8bc5fc1cf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78bc5fc1cf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77b282784c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77b282784c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77b282784c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77b282784c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78bc5fc1c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78bc5fc1c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78bc5fc1cf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78bc5fc1cf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8cea05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78cea05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77b282784c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77b282784c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77b282784c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77b282784c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7801aec8b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7801aec8b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77b282784c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77b282784c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78bc5fc1cf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78bc5fc1cf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7db5b7d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77db5b7d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77b282784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77b282784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29171" t="16281" r="18977" b="14196"/>
          <a:stretch/>
        </p:blipFill>
        <p:spPr>
          <a:xfrm>
            <a:off x="1127925" y="0"/>
            <a:ext cx="682074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084268" y="1658931"/>
            <a:ext cx="4908056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Мониторинг ареала обитания животных</a:t>
            </a:r>
            <a:endParaRPr sz="44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36300" y="3114675"/>
            <a:ext cx="8604000" cy="1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Имя Фамилия</a:t>
            </a:r>
            <a:endParaRPr sz="13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/>
        </p:nvSpPr>
        <p:spPr>
          <a:xfrm>
            <a:off x="269992" y="2903720"/>
            <a:ext cx="8604000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Оптимизируя классификацию животных, мы даем научным сотрудникам больше времени на другую полезную работу</a:t>
            </a:r>
            <a:endParaRPr sz="40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92" y="270000"/>
            <a:ext cx="1435900" cy="86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8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Результат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3" name="Google Shape;25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1" y="270000"/>
            <a:ext cx="2999968" cy="460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4A6DD-AD47-AAC7-3391-666212537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Тут нужны картинки и результаты работы нашего сервиса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1536500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/>
          <p:nvPr/>
        </p:nvSpPr>
        <p:spPr>
          <a:xfrm>
            <a:off x="270000" y="2318400"/>
            <a:ext cx="4187400" cy="25551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 txBox="1"/>
          <p:nvPr/>
        </p:nvSpPr>
        <p:spPr>
          <a:xfrm>
            <a:off x="498600" y="2547012"/>
            <a:ext cx="2715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Первый заголовок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861275" y="2973280"/>
            <a:ext cx="3367500" cy="16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онлайн-магистратура по подготовке Middle ML-инженеров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сообщество экспертов и менторов из индустрии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подготовка на реальных задачах бизнеса в проектных треках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498600" y="2973280"/>
            <a:ext cx="264900" cy="1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8" name="Google Shape;128;p20"/>
          <p:cNvSpPr/>
          <p:nvPr/>
        </p:nvSpPr>
        <p:spPr>
          <a:xfrm>
            <a:off x="4686700" y="2318400"/>
            <a:ext cx="4187400" cy="25551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20"/>
          <p:cNvSpPr txBox="1"/>
          <p:nvPr/>
        </p:nvSpPr>
        <p:spPr>
          <a:xfrm>
            <a:off x="4915300" y="2547012"/>
            <a:ext cx="27150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Второй заголовок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0" name="Google Shape;130;p20"/>
          <p:cNvSpPr txBox="1"/>
          <p:nvPr/>
        </p:nvSpPr>
        <p:spPr>
          <a:xfrm>
            <a:off x="5277975" y="2973280"/>
            <a:ext cx="3367500" cy="16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онлайн-магистратура по подготовке Middle ML-инженеров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сообщество экспертов и менторов из индустрии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подготовка на реальных задачах бизнеса в проектных треках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1" name="Google Shape;131;p20"/>
          <p:cNvSpPr txBox="1"/>
          <p:nvPr/>
        </p:nvSpPr>
        <p:spPr>
          <a:xfrm>
            <a:off x="4915300" y="2973280"/>
            <a:ext cx="264900" cy="1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/>
          <p:nvPr/>
        </p:nvSpPr>
        <p:spPr>
          <a:xfrm>
            <a:off x="270000" y="2531525"/>
            <a:ext cx="2715000" cy="23427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 txBox="1"/>
          <p:nvPr/>
        </p:nvSpPr>
        <p:spPr>
          <a:xfrm>
            <a:off x="498600" y="2760125"/>
            <a:ext cx="2257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Первый заголовок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861275" y="3186400"/>
            <a:ext cx="1895100" cy="1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онлайн-магистратура 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сообщество экспертов и менторов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подготовка на реальных задачах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498600" y="3186405"/>
            <a:ext cx="2649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21"/>
          <p:cNvSpPr/>
          <p:nvPr/>
        </p:nvSpPr>
        <p:spPr>
          <a:xfrm>
            <a:off x="3214500" y="2531525"/>
            <a:ext cx="2715000" cy="23427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1"/>
          <p:cNvSpPr txBox="1"/>
          <p:nvPr/>
        </p:nvSpPr>
        <p:spPr>
          <a:xfrm>
            <a:off x="3443100" y="2760125"/>
            <a:ext cx="2257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Второй заголовок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3805775" y="3186400"/>
            <a:ext cx="1895100" cy="1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онлайн-магистратура 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сообщество экспертов и менторов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подготовка на реальных задачах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3443100" y="3186405"/>
            <a:ext cx="2649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6159000" y="2531525"/>
            <a:ext cx="2715000" cy="23427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/>
          <p:nvPr/>
        </p:nvSpPr>
        <p:spPr>
          <a:xfrm>
            <a:off x="6387600" y="2760125"/>
            <a:ext cx="2257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Третий заголовок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6750275" y="3186400"/>
            <a:ext cx="1895100" cy="1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онлайн-магистратура 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сообщество экспертов и менторов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подготовка на реальных задачах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6387600" y="3186405"/>
            <a:ext cx="2649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/>
          <p:nvPr/>
        </p:nvSpPr>
        <p:spPr>
          <a:xfrm>
            <a:off x="2478375" y="1594575"/>
            <a:ext cx="6395700" cy="3279000"/>
          </a:xfrm>
          <a:prstGeom prst="roundRect">
            <a:avLst>
              <a:gd name="adj" fmla="val 6763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5" name="Google Shape;155;p22"/>
          <p:cNvPicPr preferRelativeResize="0"/>
          <p:nvPr/>
        </p:nvPicPr>
        <p:blipFill rotWithShape="1">
          <a:blip r:embed="rId3">
            <a:alphaModFix/>
          </a:blip>
          <a:srcRect l="10656" t="13498" r="36244" b="4095"/>
          <a:stretch/>
        </p:blipFill>
        <p:spPr>
          <a:xfrm>
            <a:off x="270000" y="2890213"/>
            <a:ext cx="1242900" cy="1242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270075" y="4263900"/>
            <a:ext cx="1978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Дмитрий Ботов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Руководитель проекта AI Talent Hub</a:t>
            </a:r>
            <a:endParaRPr sz="1200">
              <a:solidFill>
                <a:srgbClr val="99999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7" name="Google Shape;157;p22"/>
          <p:cNvSpPr txBox="1"/>
          <p:nvPr/>
        </p:nvSpPr>
        <p:spPr>
          <a:xfrm>
            <a:off x="3214500" y="1865275"/>
            <a:ext cx="51528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Уже в университете необходимо готовить специалистов, которые могут работать в бизнес-среде без долгой адаптации в компании</a:t>
            </a:r>
            <a:endParaRPr sz="2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p22"/>
          <p:cNvSpPr/>
          <p:nvPr/>
        </p:nvSpPr>
        <p:spPr>
          <a:xfrm>
            <a:off x="2478375" y="4023000"/>
            <a:ext cx="850500" cy="85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2"/>
          <p:cNvSpPr txBox="1"/>
          <p:nvPr/>
        </p:nvSpPr>
        <p:spPr>
          <a:xfrm>
            <a:off x="2706975" y="1594575"/>
            <a:ext cx="278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«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0" name="Google Shape;160;p22"/>
          <p:cNvSpPr txBox="1"/>
          <p:nvPr/>
        </p:nvSpPr>
        <p:spPr>
          <a:xfrm>
            <a:off x="8367300" y="3980425"/>
            <a:ext cx="278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»</a:t>
            </a:r>
            <a:endParaRPr sz="50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992" y="270000"/>
            <a:ext cx="1435900" cy="86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0000" y="1592392"/>
            <a:ext cx="8604001" cy="3281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4"/>
          <p:cNvSpPr txBox="1"/>
          <p:nvPr/>
        </p:nvSpPr>
        <p:spPr>
          <a:xfrm>
            <a:off x="422388" y="1670275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2020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84" name="Google Shape;184;p24"/>
          <p:cNvSpPr txBox="1"/>
          <p:nvPr/>
        </p:nvSpPr>
        <p:spPr>
          <a:xfrm>
            <a:off x="422400" y="4111500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2729463" y="1669438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2021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2729475" y="4110663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7" name="Google Shape;187;p24"/>
          <p:cNvSpPr txBox="1"/>
          <p:nvPr/>
        </p:nvSpPr>
        <p:spPr>
          <a:xfrm>
            <a:off x="5032713" y="1669850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2022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5032725" y="4111075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7339788" y="1669013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2023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7339800" y="4110238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9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Название раздела</a:t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0" name="Google Shape;26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69997"/>
            <a:ext cx="3488325" cy="460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0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Название раздела</a:t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7" name="Google Shape;26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1" y="270000"/>
            <a:ext cx="3018250" cy="465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70000" y="1594083"/>
            <a:ext cx="8604027" cy="328111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"/>
          <p:cNvSpPr txBox="1"/>
          <p:nvPr/>
        </p:nvSpPr>
        <p:spPr>
          <a:xfrm>
            <a:off x="422388" y="1746475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</a:t>
            </a:r>
            <a:r>
              <a:rPr lang="en-GB" sz="22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23</a:t>
            </a:r>
            <a:endParaRPr sz="22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3740713" y="1746475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2024</a:t>
            </a:r>
            <a:endParaRPr sz="22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7047463" y="1746475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</a:t>
            </a:r>
            <a:r>
              <a:rPr lang="en-GB" sz="22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5</a:t>
            </a:r>
            <a:endParaRPr sz="22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422400" y="3476000"/>
            <a:ext cx="16740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Добавление новых классов животных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3735000" y="3356119"/>
            <a:ext cx="1674000" cy="1486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Добавление возможности идентификации конкретных классов животных. Присвоение имени животным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7047600" y="2962208"/>
            <a:ext cx="1674000" cy="1911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Расширение вычислительных ресурсов для </a:t>
            </a:r>
            <a:r>
              <a:rPr lang="ru-RU" sz="12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инференса</a:t>
            </a: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Возможность формирования отчетов по миграции животных за определенный период 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7AC5C5B-37FE-F639-6FBE-8E1CC3786B91}"/>
              </a:ext>
            </a:extLst>
          </p:cNvPr>
          <p:cNvSpPr txBox="1"/>
          <p:nvPr/>
        </p:nvSpPr>
        <p:spPr>
          <a:xfrm>
            <a:off x="422388" y="384575"/>
            <a:ext cx="1010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U" dirty="0"/>
              <a:t>Road Map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/>
          <p:nvPr/>
        </p:nvSpPr>
        <p:spPr>
          <a:xfrm>
            <a:off x="269975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6"/>
          <p:cNvSpPr/>
          <p:nvPr/>
        </p:nvSpPr>
        <p:spPr>
          <a:xfrm>
            <a:off x="1006098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6"/>
          <p:cNvSpPr/>
          <p:nvPr/>
        </p:nvSpPr>
        <p:spPr>
          <a:xfrm>
            <a:off x="1742220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6"/>
          <p:cNvSpPr/>
          <p:nvPr/>
        </p:nvSpPr>
        <p:spPr>
          <a:xfrm>
            <a:off x="2478343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6"/>
          <p:cNvSpPr/>
          <p:nvPr/>
        </p:nvSpPr>
        <p:spPr>
          <a:xfrm>
            <a:off x="3214466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3950589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6"/>
          <p:cNvSpPr/>
          <p:nvPr/>
        </p:nvSpPr>
        <p:spPr>
          <a:xfrm>
            <a:off x="4686711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6"/>
          <p:cNvSpPr/>
          <p:nvPr/>
        </p:nvSpPr>
        <p:spPr>
          <a:xfrm>
            <a:off x="5422834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6"/>
          <p:cNvSpPr/>
          <p:nvPr/>
        </p:nvSpPr>
        <p:spPr>
          <a:xfrm>
            <a:off x="6158957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6"/>
          <p:cNvSpPr/>
          <p:nvPr/>
        </p:nvSpPr>
        <p:spPr>
          <a:xfrm>
            <a:off x="7631202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6"/>
          <p:cNvSpPr/>
          <p:nvPr/>
        </p:nvSpPr>
        <p:spPr>
          <a:xfrm>
            <a:off x="8367325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6"/>
          <p:cNvSpPr/>
          <p:nvPr/>
        </p:nvSpPr>
        <p:spPr>
          <a:xfrm>
            <a:off x="6895080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6"/>
          <p:cNvSpPr txBox="1"/>
          <p:nvPr/>
        </p:nvSpPr>
        <p:spPr>
          <a:xfrm>
            <a:off x="270050" y="2634025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108</a:t>
            </a:r>
            <a:endParaRPr sz="50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224" name="Google Shape;2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6"/>
          <p:cNvSpPr txBox="1"/>
          <p:nvPr/>
        </p:nvSpPr>
        <p:spPr>
          <a:xfrm>
            <a:off x="2478425" y="2634025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63</a:t>
            </a:r>
            <a:endParaRPr sz="50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26" name="Google Shape;226;p26"/>
          <p:cNvSpPr txBox="1"/>
          <p:nvPr/>
        </p:nvSpPr>
        <p:spPr>
          <a:xfrm>
            <a:off x="269975" y="3403525"/>
            <a:ext cx="1978800" cy="21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заповедников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2478425" y="3403525"/>
            <a:ext cx="1978800" cy="21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</a:t>
            </a: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ациональных парка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8" name="Google Shape;228;p26"/>
          <p:cNvSpPr txBox="1"/>
          <p:nvPr/>
        </p:nvSpPr>
        <p:spPr>
          <a:xfrm>
            <a:off x="2478425" y="3919200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5 </a:t>
            </a:r>
            <a:endParaRPr sz="50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2478425" y="4688700"/>
            <a:ext cx="19788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</a:t>
            </a: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идов животных, количество особей </a:t>
            </a:r>
            <a:r>
              <a:rPr lang="en-GB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&lt; 100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0" name="Google Shape;230;p26"/>
          <p:cNvSpPr txBox="1"/>
          <p:nvPr/>
        </p:nvSpPr>
        <p:spPr>
          <a:xfrm>
            <a:off x="270050" y="3919200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433</a:t>
            </a:r>
            <a:endParaRPr sz="50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31" name="Google Shape;231;p26"/>
          <p:cNvSpPr txBox="1"/>
          <p:nvPr/>
        </p:nvSpPr>
        <p:spPr>
          <a:xfrm>
            <a:off x="270050" y="4688700"/>
            <a:ext cx="19788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Видов</a:t>
            </a: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животных из красной книги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4686875" y="2634025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60</a:t>
            </a:r>
            <a:endParaRPr sz="50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33" name="Google Shape;233;p26"/>
          <p:cNvSpPr txBox="1"/>
          <p:nvPr/>
        </p:nvSpPr>
        <p:spPr>
          <a:xfrm>
            <a:off x="6895250" y="2634025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235 </a:t>
            </a:r>
            <a:endParaRPr sz="50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34" name="Google Shape;234;p26"/>
          <p:cNvSpPr txBox="1"/>
          <p:nvPr/>
        </p:nvSpPr>
        <p:spPr>
          <a:xfrm>
            <a:off x="4686800" y="3403525"/>
            <a:ext cx="19788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Г</a:t>
            </a: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осударственных природных заказников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5" name="Google Shape;235;p26"/>
          <p:cNvSpPr txBox="1"/>
          <p:nvPr/>
        </p:nvSpPr>
        <p:spPr>
          <a:xfrm>
            <a:off x="6895250" y="3403525"/>
            <a:ext cx="1978800" cy="63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Общая площадь охраняемых территорий, млн га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4686875" y="3919200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&gt;5000</a:t>
            </a:r>
            <a:endParaRPr sz="5000" dirty="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270050" y="1966550"/>
            <a:ext cx="2439600" cy="336600"/>
          </a:xfrm>
          <a:prstGeom prst="roundRect">
            <a:avLst>
              <a:gd name="adj" fmla="val 50000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6"/>
          <p:cNvSpPr txBox="1"/>
          <p:nvPr/>
        </p:nvSpPr>
        <p:spPr>
          <a:xfrm>
            <a:off x="384350" y="2042450"/>
            <a:ext cx="2439600" cy="21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 России на сегодняшний день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26"/>
          <p:cNvSpPr txBox="1"/>
          <p:nvPr/>
        </p:nvSpPr>
        <p:spPr>
          <a:xfrm>
            <a:off x="4686800" y="4688700"/>
            <a:ext cx="3451102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Фотоловушек установлено на территориях заповедников за последние 2 года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1"/>
          <p:cNvSpPr txBox="1"/>
          <p:nvPr/>
        </p:nvSpPr>
        <p:spPr>
          <a:xfrm>
            <a:off x="4669193" y="4263900"/>
            <a:ext cx="12603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e-mail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telegram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телефон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7" name="Google Shape;277;p31"/>
          <p:cNvSpPr txBox="1"/>
          <p:nvPr/>
        </p:nvSpPr>
        <p:spPr>
          <a:xfrm>
            <a:off x="6158958" y="4263900"/>
            <a:ext cx="2715000" cy="63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 err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muzafarov.danil</a:t>
            </a:r>
            <a:r>
              <a:rPr lang="ru" sz="1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</a:t>
            </a:r>
            <a:r>
              <a:rPr lang="en-GB" sz="1200" dirty="0" err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mail.ru</a:t>
            </a:r>
            <a:endParaRPr sz="1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 err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muzafarov_dan</a:t>
            </a:r>
            <a:endParaRPr sz="1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+7(909)001-31-72</a:t>
            </a:r>
            <a:endParaRPr sz="1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Google Shape;183;p22">
            <a:extLst>
              <a:ext uri="{FF2B5EF4-FFF2-40B4-BE49-F238E27FC236}">
                <a16:creationId xmlns:a16="http://schemas.microsoft.com/office/drawing/2014/main" id="{CD8B4B45-ED88-EF72-F728-03CA76A823DB}"/>
              </a:ext>
            </a:extLst>
          </p:cNvPr>
          <p:cNvSpPr txBox="1"/>
          <p:nvPr/>
        </p:nvSpPr>
        <p:spPr>
          <a:xfrm>
            <a:off x="270075" y="2934654"/>
            <a:ext cx="19788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Музафаров Данил</a:t>
            </a:r>
            <a:endParaRPr sz="1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 Engineer</a:t>
            </a:r>
            <a:endParaRPr sz="1200" dirty="0">
              <a:solidFill>
                <a:srgbClr val="99999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" name="Google Shape;183;p22">
            <a:extLst>
              <a:ext uri="{FF2B5EF4-FFF2-40B4-BE49-F238E27FC236}">
                <a16:creationId xmlns:a16="http://schemas.microsoft.com/office/drawing/2014/main" id="{A2218EB7-D403-F305-9379-27B91F348E8A}"/>
              </a:ext>
            </a:extLst>
          </p:cNvPr>
          <p:cNvSpPr txBox="1"/>
          <p:nvPr/>
        </p:nvSpPr>
        <p:spPr>
          <a:xfrm>
            <a:off x="2656579" y="2920888"/>
            <a:ext cx="19788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 err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Ворков</a:t>
            </a:r>
            <a:r>
              <a:rPr lang="ru-RU" sz="1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Никита</a:t>
            </a:r>
            <a:endParaRPr sz="1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 Engineer</a:t>
            </a:r>
            <a:endParaRPr sz="1200" dirty="0">
              <a:solidFill>
                <a:srgbClr val="99999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" name="Google Shape;183;p22">
            <a:extLst>
              <a:ext uri="{FF2B5EF4-FFF2-40B4-BE49-F238E27FC236}">
                <a16:creationId xmlns:a16="http://schemas.microsoft.com/office/drawing/2014/main" id="{C3300C34-1A9D-1070-F163-CA06F960315B}"/>
              </a:ext>
            </a:extLst>
          </p:cNvPr>
          <p:cNvSpPr txBox="1"/>
          <p:nvPr/>
        </p:nvSpPr>
        <p:spPr>
          <a:xfrm>
            <a:off x="4480064" y="2934654"/>
            <a:ext cx="19788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Соломатин Роман</a:t>
            </a:r>
            <a:endParaRPr sz="1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 err="1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FrontEnd</a:t>
            </a:r>
            <a:endParaRPr sz="1200" dirty="0">
              <a:solidFill>
                <a:srgbClr val="99999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" name="Google Shape;183;p22">
            <a:extLst>
              <a:ext uri="{FF2B5EF4-FFF2-40B4-BE49-F238E27FC236}">
                <a16:creationId xmlns:a16="http://schemas.microsoft.com/office/drawing/2014/main" id="{A13CB3C7-8D94-398F-DAA4-8DBA674B1296}"/>
              </a:ext>
            </a:extLst>
          </p:cNvPr>
          <p:cNvSpPr txBox="1"/>
          <p:nvPr/>
        </p:nvSpPr>
        <p:spPr>
          <a:xfrm>
            <a:off x="6895125" y="2920888"/>
            <a:ext cx="19788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VorhlikAS</a:t>
            </a:r>
            <a:endParaRPr lang="ru-RU" sz="1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999999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MLOps</a:t>
            </a:r>
            <a:endParaRPr sz="1200" dirty="0">
              <a:solidFill>
                <a:srgbClr val="99999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77391B-C8F2-23ED-6F4B-99068CB5325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0154" t="49999" r="26297" b="13386"/>
          <a:stretch/>
        </p:blipFill>
        <p:spPr>
          <a:xfrm>
            <a:off x="127590" y="748617"/>
            <a:ext cx="1679944" cy="188329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Проблема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70000"/>
            <a:ext cx="3301544" cy="460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089114E-02F9-AC1D-6151-4836265E75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928" y="1285875"/>
            <a:ext cx="3857625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270026" y="3839100"/>
            <a:ext cx="2715000" cy="849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Визуальный подсчет особей из различных отдаленных мест заповедника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3214501" y="3839100"/>
            <a:ext cx="2715000" cy="63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2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Ручной анализ снимков, собранных с фотоловушки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6" name="Google Shape;96;p17"/>
          <p:cNvSpPr txBox="1"/>
          <p:nvPr/>
        </p:nvSpPr>
        <p:spPr>
          <a:xfrm>
            <a:off x="6158976" y="3839100"/>
            <a:ext cx="2715000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2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Ручная обработка данных, формирование гипотез и последующих выводов о ареале обитания животных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270026" y="3247975"/>
            <a:ext cx="27150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Работа научных сотрудников в заповедниках сегодня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8A1AB12-C268-3B22-11B6-644434B2C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99" y="136008"/>
            <a:ext cx="3997150" cy="2660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D0A18904-7BC7-F654-6E7C-27FFC185D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4870" y="687212"/>
            <a:ext cx="4446653" cy="2963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10295-5317-F0ED-E983-41FC1BA39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Стоит ли говорить о конкурентах на рынке?(вопрос к команде)</a:t>
            </a:r>
            <a:endParaRPr lang="en-RU" dirty="0"/>
          </a:p>
        </p:txBody>
      </p:sp>
    </p:spTree>
    <p:extLst>
      <p:ext uri="{BB962C8B-B14F-4D97-AF65-F5344CB8AC3E}">
        <p14:creationId xmlns:p14="http://schemas.microsoft.com/office/powerpoint/2010/main" val="791945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9973" y="1579744"/>
            <a:ext cx="8604052" cy="3293756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422400" y="1732150"/>
            <a:ext cx="966900" cy="336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536700" y="1808050"/>
            <a:ext cx="738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Проблема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5575225" y="1732150"/>
            <a:ext cx="852600" cy="3366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6"/>
          <p:cNvSpPr txBox="1"/>
          <p:nvPr/>
        </p:nvSpPr>
        <p:spPr>
          <a:xfrm>
            <a:off x="5689525" y="1808050"/>
            <a:ext cx="738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Решение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5689525" y="2672624"/>
            <a:ext cx="2955900" cy="11079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Сервис, позволяющий через интерфейс пользователя загружать архивы фотографий с </a:t>
            </a:r>
            <a:r>
              <a:rPr lang="ru-RU" sz="12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фотоловушек</a:t>
            </a: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и на выходе получать статистическую информацию о местах обитания животных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536700" y="2949623"/>
            <a:ext cx="2955900" cy="5539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Большие траты человеческих ресурсов на обработку фотографий с фотоловушек</a:t>
            </a:r>
            <a:endParaRPr sz="1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7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Реализация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6" name="Google Shape;24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70000"/>
            <a:ext cx="3063600" cy="460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0000" y="1592392"/>
            <a:ext cx="8604001" cy="3281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5"/>
          <p:cNvSpPr txBox="1"/>
          <p:nvPr/>
        </p:nvSpPr>
        <p:spPr>
          <a:xfrm>
            <a:off x="422388" y="1670275"/>
            <a:ext cx="1049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1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99" name="Google Shape;199;p25"/>
          <p:cNvSpPr txBox="1"/>
          <p:nvPr/>
        </p:nvSpPr>
        <p:spPr>
          <a:xfrm>
            <a:off x="422400" y="3491181"/>
            <a:ext cx="1381800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Научный сотрудник заповедника собирает </a:t>
            </a:r>
            <a:r>
              <a:rPr lang="en-GB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SD </a:t>
            </a: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карты с </a:t>
            </a:r>
            <a:r>
              <a:rPr lang="ru-RU" sz="12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фотоловушек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2729463" y="1669438"/>
            <a:ext cx="1049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1" name="Google Shape;201;p25"/>
          <p:cNvSpPr txBox="1"/>
          <p:nvPr/>
        </p:nvSpPr>
        <p:spPr>
          <a:xfrm>
            <a:off x="2727562" y="3709618"/>
            <a:ext cx="1381800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Научный сотрудник загружает через ПК и наше ПО все снимки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2" name="Google Shape;202;p25"/>
          <p:cNvSpPr txBox="1"/>
          <p:nvPr/>
        </p:nvSpPr>
        <p:spPr>
          <a:xfrm>
            <a:off x="5032713" y="1669850"/>
            <a:ext cx="1049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3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3" name="Google Shape;203;p25"/>
          <p:cNvSpPr txBox="1"/>
          <p:nvPr/>
        </p:nvSpPr>
        <p:spPr>
          <a:xfrm>
            <a:off x="5032725" y="4111075"/>
            <a:ext cx="1381800" cy="63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Снимки обрабатываются на нашем сервере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4" name="Google Shape;204;p25"/>
          <p:cNvSpPr txBox="1"/>
          <p:nvPr/>
        </p:nvSpPr>
        <p:spPr>
          <a:xfrm>
            <a:off x="7339788" y="1669013"/>
            <a:ext cx="1049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4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7339800" y="3523968"/>
            <a:ext cx="1381800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Научный сотрудник получает данные по миграции животных за желаемый период 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270001" y="2499900"/>
            <a:ext cx="2715000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Нейросеть </a:t>
            </a:r>
            <a:r>
              <a:rPr lang="en-GB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YOLO</a:t>
            </a: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для определения типа объекта. 30 классов животных, такие как: Медведь, волк, лиса, олень и </a:t>
            </a:r>
            <a:r>
              <a:rPr lang="ru-RU" sz="12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т.д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3214476" y="2499900"/>
            <a:ext cx="2715000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 err="1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Streamlit</a:t>
            </a:r>
            <a:r>
              <a:rPr lang="en-GB" sz="12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ru-RU" sz="12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для создания пользовательского программного интерфейса. Удобная загрузка фотографий для последующей обработки</a:t>
            </a:r>
            <a:endParaRPr sz="1200" dirty="0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6" name="Google Shape;106;p18"/>
          <p:cNvSpPr txBox="1"/>
          <p:nvPr/>
        </p:nvSpPr>
        <p:spPr>
          <a:xfrm>
            <a:off x="6158951" y="2499900"/>
            <a:ext cx="27150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Сервер на базе …</a:t>
            </a:r>
            <a:endParaRPr sz="1200" dirty="0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270001" y="2010300"/>
            <a:ext cx="2715000" cy="21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Использованные технологии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270001" y="3839100"/>
            <a:ext cx="271500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04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9" name="Google Shape;109;p18"/>
          <p:cNvSpPr txBox="1"/>
          <p:nvPr/>
        </p:nvSpPr>
        <p:spPr>
          <a:xfrm>
            <a:off x="3214476" y="3839100"/>
            <a:ext cx="2715000" cy="212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05</a:t>
            </a:r>
            <a:endParaRPr sz="12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6158951" y="3839100"/>
            <a:ext cx="2715000" cy="1061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06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tx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Отображение результатов ообработки в удобном формате на карте местности за определенный временной промежуток</a:t>
            </a:r>
            <a:endParaRPr sz="1200" dirty="0">
              <a:solidFill>
                <a:schemeClr val="tx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462</Words>
  <Application>Microsoft Macintosh PowerPoint</Application>
  <PresentationFormat>On-screen Show (16:9)</PresentationFormat>
  <Paragraphs>151</Paragraphs>
  <Slides>20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Helvetica Neue</vt:lpstr>
      <vt:lpstr>IBM Plex Mono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Стоит ли говорить о конкурентах на рынке?(вопрос к команде)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Тут нужны картинки и результаты работы нашего сервиса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Данил Музафаров</cp:lastModifiedBy>
  <cp:revision>3</cp:revision>
  <dcterms:modified xsi:type="dcterms:W3CDTF">2023-10-25T10:07:06Z</dcterms:modified>
</cp:coreProperties>
</file>